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Proxima Nov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7D2005-B54F-4CB0-8A88-C1CBFC8EF5C4}">
  <a:tblStyle styleId="{DC7D2005-B54F-4CB0-8A88-C1CBFC8EF5C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7"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573bba87c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573bba87c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56d820009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56d820009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b9e793964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b9e793964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b9e793964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b9e793964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9e79396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9e79396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b9e79396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b9e79396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b9e79396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b9e79396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6d820009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56d820009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56d820009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56d820009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b86d2e4c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b86d2e4c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56d820009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56d820009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56d820009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56d820009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56d820009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56d820009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b86d2e4c0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b86d2e4c0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Noah! </a:t>
            </a:r>
            <a:br>
              <a:rPr lang="en"/>
            </a:br>
            <a:r>
              <a:rPr lang="en"/>
              <a:t>So to start us off with  our Dataset setup, we’ll begin by talking about GANGogh. We gathered a large variety of classical landscape images from the Gangogh test set in order to define what our NON-AI Class was as an image. The set itself was </a:t>
            </a:r>
            <a:r>
              <a:rPr lang="en"/>
              <a:t>comprised</a:t>
            </a:r>
            <a:r>
              <a:rPr lang="en"/>
              <a:t> of tens of </a:t>
            </a:r>
            <a:r>
              <a:rPr lang="en"/>
              <a:t>thousands</a:t>
            </a:r>
            <a:r>
              <a:rPr lang="en"/>
              <a:t> of images </a:t>
            </a:r>
            <a:r>
              <a:rPr lang="en"/>
              <a:t>separated</a:t>
            </a:r>
            <a:r>
              <a:rPr lang="en"/>
              <a:t> into 13 </a:t>
            </a:r>
            <a:r>
              <a:rPr lang="en"/>
              <a:t>categories with varying resolutions.</a:t>
            </a:r>
            <a:r>
              <a:rPr lang="en"/>
              <a:t> The category “Landscape” is what we decided to pull from.</a:t>
            </a:r>
            <a:br>
              <a:rPr lang="en"/>
            </a:br>
            <a:r>
              <a:rPr lang="en"/>
              <a:t> </a:t>
            </a:r>
            <a:br>
              <a:rPr lang="en"/>
            </a:br>
            <a:r>
              <a:rPr lang="en"/>
              <a:t>And to summarize briefly, GANGogh on its own is known as a derivative of a a GAN Model whose sole purpose is to generate classical artworks. Next up we will talk about stable </a:t>
            </a:r>
            <a:r>
              <a:rPr lang="en"/>
              <a:t>diffusion</a:t>
            </a: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56d820009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56d820009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Stable diffusion is our sole source of definition for our AI image class. In short, this software provided us the </a:t>
            </a:r>
            <a:r>
              <a:rPr lang="en"/>
              <a:t>ability to create large batches of AI images given a prompt, a degree of sample steps, a resolution size and a sampler 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setup stats:</a:t>
            </a:r>
            <a:br>
              <a:rPr lang="en"/>
            </a:br>
            <a:r>
              <a:rPr lang="en"/>
              <a:t>Our Sampler type was Euler (A) Default</a:t>
            </a:r>
            <a:endParaRPr/>
          </a:p>
          <a:p>
            <a:pPr indent="0" lvl="0" marL="0" rtl="0" algn="l">
              <a:spcBef>
                <a:spcPts val="0"/>
              </a:spcBef>
              <a:spcAft>
                <a:spcPts val="0"/>
              </a:spcAft>
              <a:buNone/>
            </a:pPr>
            <a:r>
              <a:rPr lang="en"/>
              <a:t>Sample Steps: 55, which was what gave us the best quality of our standards with efficient processing time.</a:t>
            </a:r>
            <a:endParaRPr/>
          </a:p>
          <a:p>
            <a:pPr indent="0" lvl="0" marL="0" rtl="0" algn="l">
              <a:spcBef>
                <a:spcPts val="0"/>
              </a:spcBef>
              <a:spcAft>
                <a:spcPts val="0"/>
              </a:spcAft>
              <a:buNone/>
            </a:pPr>
            <a:r>
              <a:rPr lang="en"/>
              <a:t>Image resolution: 512x512 (Default)</a:t>
            </a:r>
            <a:endParaRPr/>
          </a:p>
          <a:p>
            <a:pPr indent="0" lvl="0" marL="0" rtl="0" algn="l">
              <a:spcBef>
                <a:spcPts val="0"/>
              </a:spcBef>
              <a:spcAft>
                <a:spcPts val="0"/>
              </a:spcAft>
              <a:buNone/>
            </a:pPr>
            <a:r>
              <a:rPr lang="en"/>
              <a:t>And our general prompt relied around changing the final keyword, “location”. With the rest of the prompt consisting of words  as “landscape, people, and epic scene”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to talk about our dataset manager, roboflow.</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b9e793964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b9e793964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Roboflow is honestly what made the majority of this projects’ objectives way more feasible.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Roboflow in summary and as described in the slide shown here – is an image operations dataset builder and </a:t>
            </a:r>
            <a:r>
              <a:rPr lang="en"/>
              <a:t>processor</a:t>
            </a:r>
            <a:r>
              <a:rPr lang="en"/>
              <a:t>. It has </a:t>
            </a:r>
            <a:r>
              <a:rPr lang="en"/>
              <a:t>a lot</a:t>
            </a:r>
            <a:r>
              <a:rPr lang="en"/>
              <a:t> of onset utilities es</a:t>
            </a:r>
            <a:r>
              <a:rPr lang="en"/>
              <a:t>pecially in the realms of image classification that allows a user to organize, annotate, and import a dataset into your notebook within relatively short periods of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first uploaded all of our images, and then annotated each of them to assign either a </a:t>
            </a:r>
            <a:r>
              <a:rPr lang="en"/>
              <a:t>class of AI or NON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application allowed us to split our dataset 70/20/10, respective of training, validation, and test.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processed each image with a 512x512 resize and auto orientation.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to move it over to Joelle for Modeling.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6.png"/><Relationship Id="rId11" Type="http://schemas.openxmlformats.org/officeDocument/2006/relationships/image" Target="../media/image6.png"/><Relationship Id="rId10" Type="http://schemas.openxmlformats.org/officeDocument/2006/relationships/image" Target="../media/image8.png"/><Relationship Id="rId12" Type="http://schemas.openxmlformats.org/officeDocument/2006/relationships/image" Target="../media/image10.png"/><Relationship Id="rId9"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32.png"/><Relationship Id="rId11" Type="http://schemas.openxmlformats.org/officeDocument/2006/relationships/image" Target="../media/image16.png"/><Relationship Id="rId10" Type="http://schemas.openxmlformats.org/officeDocument/2006/relationships/image" Target="../media/image21.png"/><Relationship Id="rId12" Type="http://schemas.openxmlformats.org/officeDocument/2006/relationships/image" Target="../media/image29.png"/><Relationship Id="rId9"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30.jpg"/><Relationship Id="rId6" Type="http://schemas.openxmlformats.org/officeDocument/2006/relationships/image" Target="../media/image12.png"/><Relationship Id="rId7"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AI vs Non-AI Art Image Classification</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ECGR - 4105 Team Members: Cole Fredrick, Joelle Bailey, Noah Telfer  </a:t>
            </a:r>
            <a:endParaRPr/>
          </a:p>
        </p:txBody>
      </p:sp>
      <p:pic>
        <p:nvPicPr>
          <p:cNvPr id="61" name="Google Shape;61;p13"/>
          <p:cNvPicPr preferRelativeResize="0"/>
          <p:nvPr/>
        </p:nvPicPr>
        <p:blipFill rotWithShape="1">
          <a:blip r:embed="rId3">
            <a:alphaModFix/>
          </a:blip>
          <a:srcRect b="36361" l="14250" r="13227" t="40763"/>
          <a:stretch/>
        </p:blipFill>
        <p:spPr>
          <a:xfrm>
            <a:off x="510450" y="4148850"/>
            <a:ext cx="2513152" cy="7926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ctrTitle"/>
          </p:nvPr>
        </p:nvSpPr>
        <p:spPr>
          <a:xfrm>
            <a:off x="311708" y="80062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Modeling:</a:t>
            </a:r>
            <a:endParaRPr/>
          </a:p>
          <a:p>
            <a:pPr indent="0" lvl="0" marL="0" rtl="0" algn="l">
              <a:spcBef>
                <a:spcPts val="0"/>
              </a:spcBef>
              <a:spcAft>
                <a:spcPts val="0"/>
              </a:spcAft>
              <a:buNone/>
            </a:pPr>
            <a:r>
              <a:rPr lang="en" sz="3400">
                <a:solidFill>
                  <a:srgbClr val="D9D9D9"/>
                </a:solidFill>
              </a:rPr>
              <a:t>ResNet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ResNet</a:t>
            </a:r>
            <a:endParaRPr/>
          </a:p>
        </p:txBody>
      </p:sp>
      <p:sp>
        <p:nvSpPr>
          <p:cNvPr id="127" name="Google Shape;127;p23"/>
          <p:cNvSpPr txBox="1"/>
          <p:nvPr>
            <p:ph idx="1" type="body"/>
          </p:nvPr>
        </p:nvSpPr>
        <p:spPr>
          <a:xfrm>
            <a:off x="311700" y="1152475"/>
            <a:ext cx="8520600" cy="13251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ResNet is a convolutional neural network that utilizes residual connections, which allows the network to learn more effectively by enabling the flow of information from earlier layers to enter later layers in the network.</a:t>
            </a:r>
            <a:endParaRPr>
              <a:solidFill>
                <a:srgbClr val="000000"/>
              </a:solidFill>
              <a:latin typeface="Arial"/>
              <a:ea typeface="Arial"/>
              <a:cs typeface="Arial"/>
              <a:sym typeface="Arial"/>
            </a:endParaRPr>
          </a:p>
        </p:txBody>
      </p:sp>
      <p:pic>
        <p:nvPicPr>
          <p:cNvPr id="128" name="Google Shape;128;p23"/>
          <p:cNvPicPr preferRelativeResize="0"/>
          <p:nvPr/>
        </p:nvPicPr>
        <p:blipFill>
          <a:blip r:embed="rId3">
            <a:alphaModFix/>
          </a:blip>
          <a:stretch>
            <a:fillRect/>
          </a:stretch>
        </p:blipFill>
        <p:spPr>
          <a:xfrm>
            <a:off x="311700" y="2477449"/>
            <a:ext cx="4302449" cy="1159150"/>
          </a:xfrm>
          <a:prstGeom prst="rect">
            <a:avLst/>
          </a:prstGeom>
          <a:noFill/>
          <a:ln>
            <a:noFill/>
          </a:ln>
        </p:spPr>
      </p:pic>
      <p:pic>
        <p:nvPicPr>
          <p:cNvPr id="129" name="Google Shape;129;p23"/>
          <p:cNvPicPr preferRelativeResize="0"/>
          <p:nvPr/>
        </p:nvPicPr>
        <p:blipFill rotWithShape="1">
          <a:blip r:embed="rId4">
            <a:alphaModFix/>
          </a:blip>
          <a:srcRect b="0" l="11660" r="0" t="0"/>
          <a:stretch/>
        </p:blipFill>
        <p:spPr>
          <a:xfrm>
            <a:off x="311700" y="3739475"/>
            <a:ext cx="7152299" cy="1200150"/>
          </a:xfrm>
          <a:prstGeom prst="rect">
            <a:avLst/>
          </a:prstGeom>
          <a:noFill/>
          <a:ln>
            <a:noFill/>
          </a:ln>
        </p:spPr>
      </p:pic>
      <p:sp>
        <p:nvSpPr>
          <p:cNvPr id="130" name="Google Shape;130;p23"/>
          <p:cNvSpPr txBox="1"/>
          <p:nvPr/>
        </p:nvSpPr>
        <p:spPr>
          <a:xfrm>
            <a:off x="4869200" y="3021000"/>
            <a:ext cx="228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ResNet18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Architecture</a:t>
            </a:r>
            <a:endParaRPr>
              <a:latin typeface="Proxima Nova"/>
              <a:ea typeface="Proxima Nova"/>
              <a:cs typeface="Proxima Nova"/>
              <a:sym typeface="Proxima Nova"/>
            </a:endParaRPr>
          </a:p>
        </p:txBody>
      </p:sp>
      <p:sp>
        <p:nvSpPr>
          <p:cNvPr id="131" name="Google Shape;131;p23"/>
          <p:cNvSpPr txBox="1"/>
          <p:nvPr/>
        </p:nvSpPr>
        <p:spPr>
          <a:xfrm>
            <a:off x="7464000" y="4241475"/>
            <a:ext cx="228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ResNet34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Architecture</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Specifics</a:t>
            </a:r>
            <a:endParaRPr/>
          </a:p>
        </p:txBody>
      </p:sp>
      <p:sp>
        <p:nvSpPr>
          <p:cNvPr id="137" name="Google Shape;137;p24"/>
          <p:cNvSpPr txBox="1"/>
          <p:nvPr>
            <p:ph idx="1" type="body"/>
          </p:nvPr>
        </p:nvSpPr>
        <p:spPr>
          <a:xfrm>
            <a:off x="311700" y="1435725"/>
            <a:ext cx="4209000" cy="283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ResNet Models to be used: </a:t>
            </a:r>
            <a:endParaRPr/>
          </a:p>
          <a:p>
            <a:pPr indent="-317500" lvl="1" marL="914400" rtl="0" algn="l">
              <a:spcBef>
                <a:spcPts val="0"/>
              </a:spcBef>
              <a:spcAft>
                <a:spcPts val="0"/>
              </a:spcAft>
              <a:buSzPts val="1400"/>
              <a:buChar char="○"/>
            </a:pPr>
            <a:r>
              <a:rPr lang="en"/>
              <a:t>ResNet18</a:t>
            </a:r>
            <a:endParaRPr/>
          </a:p>
          <a:p>
            <a:pPr indent="-317500" lvl="1" marL="914400" rtl="0" algn="l">
              <a:spcBef>
                <a:spcPts val="0"/>
              </a:spcBef>
              <a:spcAft>
                <a:spcPts val="0"/>
              </a:spcAft>
              <a:buSzPts val="1400"/>
              <a:buChar char="○"/>
            </a:pPr>
            <a:r>
              <a:rPr lang="en"/>
              <a:t>ResNet34 </a:t>
            </a:r>
            <a:endParaRPr/>
          </a:p>
          <a:p>
            <a:pPr indent="-342900" lvl="0" marL="457200" rtl="0" algn="l">
              <a:spcBef>
                <a:spcPts val="0"/>
              </a:spcBef>
              <a:spcAft>
                <a:spcPts val="0"/>
              </a:spcAft>
              <a:buSzPts val="1800"/>
              <a:buChar char="●"/>
            </a:pPr>
            <a:r>
              <a:rPr lang="en"/>
              <a:t>Pre-</a:t>
            </a:r>
            <a:r>
              <a:rPr lang="en"/>
              <a:t>Trained</a:t>
            </a:r>
            <a:r>
              <a:rPr lang="en"/>
              <a:t> vs </a:t>
            </a:r>
            <a:r>
              <a:rPr lang="en"/>
              <a:t>Untrained</a:t>
            </a:r>
            <a:endParaRPr/>
          </a:p>
          <a:p>
            <a:pPr indent="-317500" lvl="1" marL="914400" rtl="0" algn="l">
              <a:spcBef>
                <a:spcPts val="0"/>
              </a:spcBef>
              <a:spcAft>
                <a:spcPts val="0"/>
              </a:spcAft>
              <a:buSzPts val="1400"/>
              <a:buChar char="○"/>
            </a:pPr>
            <a:r>
              <a:rPr lang="en"/>
              <a:t>ResNet can be imported with Pre-Trained parameters trained with the ImageNet Model</a:t>
            </a:r>
            <a:endParaRPr/>
          </a:p>
          <a:p>
            <a:pPr indent="0" lvl="0" marL="457200" rtl="0" algn="l">
              <a:spcBef>
                <a:spcPts val="1200"/>
              </a:spcBef>
              <a:spcAft>
                <a:spcPts val="1200"/>
              </a:spcAft>
              <a:buNone/>
            </a:pPr>
            <a:r>
              <a:t/>
            </a:r>
            <a:endParaRPr/>
          </a:p>
        </p:txBody>
      </p:sp>
      <p:graphicFrame>
        <p:nvGraphicFramePr>
          <p:cNvPr id="138" name="Google Shape;138;p24"/>
          <p:cNvGraphicFramePr/>
          <p:nvPr/>
        </p:nvGraphicFramePr>
        <p:xfrm>
          <a:off x="4819200" y="1066675"/>
          <a:ext cx="3000000" cy="3000000"/>
        </p:xfrm>
        <a:graphic>
          <a:graphicData uri="http://schemas.openxmlformats.org/drawingml/2006/table">
            <a:tbl>
              <a:tblPr>
                <a:noFill/>
                <a:tableStyleId>{DC7D2005-B54F-4CB0-8A88-C1CBFC8EF5C4}</a:tableStyleId>
              </a:tblPr>
              <a:tblGrid>
                <a:gridCol w="1594950"/>
                <a:gridCol w="2418150"/>
              </a:tblGrid>
              <a:tr h="427050">
                <a:tc gridSpan="2">
                  <a:txBody>
                    <a:bodyPr/>
                    <a:lstStyle/>
                    <a:p>
                      <a:pPr indent="0" lvl="0" marL="0" rtl="0" algn="ctr">
                        <a:lnSpc>
                          <a:spcPct val="115000"/>
                        </a:lnSpc>
                        <a:spcBef>
                          <a:spcPts val="0"/>
                        </a:spcBef>
                        <a:spcAft>
                          <a:spcPts val="0"/>
                        </a:spcAft>
                        <a:buNone/>
                      </a:pPr>
                      <a:r>
                        <a:rPr b="1" lang="en" sz="1600"/>
                        <a:t>General</a:t>
                      </a:r>
                      <a:r>
                        <a:rPr b="1" lang="en" sz="1600"/>
                        <a:t> Training Setup</a:t>
                      </a:r>
                      <a:endParaRPr b="1" sz="1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hMerge="1"/>
              </a:tr>
              <a:tr h="427050">
                <a:tc>
                  <a:txBody>
                    <a:bodyPr/>
                    <a:lstStyle/>
                    <a:p>
                      <a:pPr indent="0" lvl="0" marL="0" rtl="0" algn="ctr">
                        <a:lnSpc>
                          <a:spcPct val="115000"/>
                        </a:lnSpc>
                        <a:spcBef>
                          <a:spcPts val="0"/>
                        </a:spcBef>
                        <a:spcAft>
                          <a:spcPts val="0"/>
                        </a:spcAft>
                        <a:buNone/>
                      </a:pPr>
                      <a:r>
                        <a:rPr lang="en" sz="1300"/>
                        <a:t>Learning Rate</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300"/>
                        <a:t>0.001</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27050">
                <a:tc>
                  <a:txBody>
                    <a:bodyPr/>
                    <a:lstStyle/>
                    <a:p>
                      <a:pPr indent="0" lvl="0" marL="0" rtl="0" algn="ctr">
                        <a:lnSpc>
                          <a:spcPct val="115000"/>
                        </a:lnSpc>
                        <a:spcBef>
                          <a:spcPts val="0"/>
                        </a:spcBef>
                        <a:spcAft>
                          <a:spcPts val="0"/>
                        </a:spcAft>
                        <a:buNone/>
                      </a:pPr>
                      <a:r>
                        <a:rPr lang="en" sz="1300"/>
                        <a:t>Transformations</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1300"/>
                        <a:t>Normalized Data</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r h="427050">
                <a:tc>
                  <a:txBody>
                    <a:bodyPr/>
                    <a:lstStyle/>
                    <a:p>
                      <a:pPr indent="0" lvl="0" marL="0" rtl="0" algn="ctr">
                        <a:lnSpc>
                          <a:spcPct val="115000"/>
                        </a:lnSpc>
                        <a:spcBef>
                          <a:spcPts val="0"/>
                        </a:spcBef>
                        <a:spcAft>
                          <a:spcPts val="0"/>
                        </a:spcAft>
                        <a:buNone/>
                      </a:pPr>
                      <a:r>
                        <a:rPr lang="en" sz="1300"/>
                        <a:t>Batch</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300"/>
                        <a:t>64</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27050">
                <a:tc>
                  <a:txBody>
                    <a:bodyPr/>
                    <a:lstStyle/>
                    <a:p>
                      <a:pPr indent="0" lvl="0" marL="0" rtl="0" algn="ctr">
                        <a:lnSpc>
                          <a:spcPct val="115000"/>
                        </a:lnSpc>
                        <a:spcBef>
                          <a:spcPts val="0"/>
                        </a:spcBef>
                        <a:spcAft>
                          <a:spcPts val="0"/>
                        </a:spcAft>
                        <a:buNone/>
                      </a:pPr>
                      <a:r>
                        <a:rPr lang="en" sz="1300"/>
                        <a:t>Optimizer</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1300"/>
                        <a:t>Stochastic Gradient Descent</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r h="427050">
                <a:tc>
                  <a:txBody>
                    <a:bodyPr/>
                    <a:lstStyle/>
                    <a:p>
                      <a:pPr indent="0" lvl="0" marL="0" rtl="0" algn="ctr">
                        <a:lnSpc>
                          <a:spcPct val="115000"/>
                        </a:lnSpc>
                        <a:spcBef>
                          <a:spcPts val="0"/>
                        </a:spcBef>
                        <a:spcAft>
                          <a:spcPts val="0"/>
                        </a:spcAft>
                        <a:buNone/>
                      </a:pPr>
                      <a:r>
                        <a:rPr lang="en" sz="1300"/>
                        <a:t>Loss Function</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300"/>
                        <a:t>Cross Entropy</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27050">
                <a:tc>
                  <a:txBody>
                    <a:bodyPr/>
                    <a:lstStyle/>
                    <a:p>
                      <a:pPr indent="0" lvl="0" marL="0" rtl="0" algn="ctr">
                        <a:lnSpc>
                          <a:spcPct val="115000"/>
                        </a:lnSpc>
                        <a:spcBef>
                          <a:spcPts val="0"/>
                        </a:spcBef>
                        <a:spcAft>
                          <a:spcPts val="0"/>
                        </a:spcAft>
                        <a:buNone/>
                      </a:pPr>
                      <a:r>
                        <a:rPr lang="en" sz="1300"/>
                        <a:t>Number of Epochs</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1300"/>
                        <a:t>10</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r h="427050">
                <a:tc>
                  <a:txBody>
                    <a:bodyPr/>
                    <a:lstStyle/>
                    <a:p>
                      <a:pPr indent="0" lvl="0" marL="0" rtl="0" algn="ctr">
                        <a:lnSpc>
                          <a:spcPct val="115000"/>
                        </a:lnSpc>
                        <a:spcBef>
                          <a:spcPts val="0"/>
                        </a:spcBef>
                        <a:spcAft>
                          <a:spcPts val="0"/>
                        </a:spcAft>
                        <a:buNone/>
                      </a:pPr>
                      <a:r>
                        <a:rPr lang="en" sz="1300"/>
                        <a:t>Momentum</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300"/>
                        <a:t>0.9</a:t>
                      </a:r>
                      <a:endParaRPr sz="1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ResNet18 Results</a:t>
            </a:r>
            <a:endParaRPr/>
          </a:p>
        </p:txBody>
      </p:sp>
      <p:pic>
        <p:nvPicPr>
          <p:cNvPr id="149" name="Google Shape;149;p26"/>
          <p:cNvPicPr preferRelativeResize="0"/>
          <p:nvPr/>
        </p:nvPicPr>
        <p:blipFill rotWithShape="1">
          <a:blip r:embed="rId3">
            <a:alphaModFix/>
          </a:blip>
          <a:srcRect b="0" l="9763" r="16712" t="0"/>
          <a:stretch/>
        </p:blipFill>
        <p:spPr>
          <a:xfrm>
            <a:off x="414000" y="1090100"/>
            <a:ext cx="3666524" cy="2493225"/>
          </a:xfrm>
          <a:prstGeom prst="rect">
            <a:avLst/>
          </a:prstGeom>
          <a:noFill/>
          <a:ln>
            <a:noFill/>
          </a:ln>
        </p:spPr>
      </p:pic>
      <p:pic>
        <p:nvPicPr>
          <p:cNvPr id="150" name="Google Shape;150;p26"/>
          <p:cNvPicPr preferRelativeResize="0"/>
          <p:nvPr/>
        </p:nvPicPr>
        <p:blipFill rotWithShape="1">
          <a:blip r:embed="rId4">
            <a:alphaModFix/>
          </a:blip>
          <a:srcRect b="0" l="9604" r="15824" t="0"/>
          <a:stretch/>
        </p:blipFill>
        <p:spPr>
          <a:xfrm>
            <a:off x="4903475" y="1017725"/>
            <a:ext cx="3928824" cy="2634325"/>
          </a:xfrm>
          <a:prstGeom prst="rect">
            <a:avLst/>
          </a:prstGeom>
          <a:noFill/>
          <a:ln>
            <a:noFill/>
          </a:ln>
        </p:spPr>
      </p:pic>
      <p:graphicFrame>
        <p:nvGraphicFramePr>
          <p:cNvPr id="151" name="Google Shape;151;p26"/>
          <p:cNvGraphicFramePr/>
          <p:nvPr/>
        </p:nvGraphicFramePr>
        <p:xfrm>
          <a:off x="593875" y="3583325"/>
          <a:ext cx="3000000" cy="3000000"/>
        </p:xfrm>
        <a:graphic>
          <a:graphicData uri="http://schemas.openxmlformats.org/drawingml/2006/table">
            <a:tbl>
              <a:tblPr>
                <a:noFill/>
                <a:tableStyleId>{DC7D2005-B54F-4CB0-8A88-C1CBFC8EF5C4}</a:tableStyleId>
              </a:tblPr>
              <a:tblGrid>
                <a:gridCol w="1259975"/>
                <a:gridCol w="1879475"/>
              </a:tblGrid>
              <a:tr h="200025">
                <a:tc gridSpan="2">
                  <a:txBody>
                    <a:bodyPr/>
                    <a:lstStyle/>
                    <a:p>
                      <a:pPr indent="0" lvl="0" marL="0" rtl="0" algn="ctr">
                        <a:lnSpc>
                          <a:spcPct val="115000"/>
                        </a:lnSpc>
                        <a:spcBef>
                          <a:spcPts val="0"/>
                        </a:spcBef>
                        <a:spcAft>
                          <a:spcPts val="0"/>
                        </a:spcAft>
                        <a:buNone/>
                      </a:pPr>
                      <a:r>
                        <a:rPr b="1" lang="en" sz="1000"/>
                        <a:t>ResNet18 (Untrained) Results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hMerge="1"/>
              </a:tr>
              <a:tr h="200025">
                <a:tc>
                  <a:txBody>
                    <a:bodyPr/>
                    <a:lstStyle/>
                    <a:p>
                      <a:pPr indent="0" lvl="0" marL="0" rtl="0" algn="ctr">
                        <a:lnSpc>
                          <a:spcPct val="115000"/>
                        </a:lnSpc>
                        <a:spcBef>
                          <a:spcPts val="0"/>
                        </a:spcBef>
                        <a:spcAft>
                          <a:spcPts val="0"/>
                        </a:spcAft>
                        <a:buNone/>
                      </a:pPr>
                      <a:r>
                        <a:rPr lang="en" sz="1200"/>
                        <a:t>Training Time</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351.54s</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ctr">
                        <a:lnSpc>
                          <a:spcPct val="115000"/>
                        </a:lnSpc>
                        <a:spcBef>
                          <a:spcPts val="0"/>
                        </a:spcBef>
                        <a:spcAft>
                          <a:spcPts val="0"/>
                        </a:spcAft>
                        <a:buNone/>
                      </a:pPr>
                      <a:r>
                        <a:rPr lang="en" sz="1200"/>
                        <a:t>Training Accuracy</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92.33%</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ctr">
                        <a:lnSpc>
                          <a:spcPct val="115000"/>
                        </a:lnSpc>
                        <a:spcBef>
                          <a:spcPts val="0"/>
                        </a:spcBef>
                        <a:spcAft>
                          <a:spcPts val="0"/>
                        </a:spcAft>
                        <a:buNone/>
                      </a:pPr>
                      <a:r>
                        <a:rPr lang="en" sz="1200"/>
                        <a:t>Validation Accuracy</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212121"/>
                          </a:solidFill>
                        </a:rPr>
                        <a:t>74.86%</a:t>
                      </a:r>
                      <a:endParaRPr sz="1200">
                        <a:solidFill>
                          <a:srgbClr val="21212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aphicFrame>
        <p:nvGraphicFramePr>
          <p:cNvPr id="152" name="Google Shape;152;p26"/>
          <p:cNvGraphicFramePr/>
          <p:nvPr/>
        </p:nvGraphicFramePr>
        <p:xfrm>
          <a:off x="5278750" y="3669050"/>
          <a:ext cx="3000000" cy="3000000"/>
        </p:xfrm>
        <a:graphic>
          <a:graphicData uri="http://schemas.openxmlformats.org/drawingml/2006/table">
            <a:tbl>
              <a:tblPr>
                <a:noFill/>
                <a:tableStyleId>{DC7D2005-B54F-4CB0-8A88-C1CBFC8EF5C4}</a:tableStyleId>
              </a:tblPr>
              <a:tblGrid>
                <a:gridCol w="1181100"/>
                <a:gridCol w="1790700"/>
              </a:tblGrid>
              <a:tr h="200025">
                <a:tc gridSpan="2">
                  <a:txBody>
                    <a:bodyPr/>
                    <a:lstStyle/>
                    <a:p>
                      <a:pPr indent="0" lvl="0" marL="0" rtl="0" algn="ctr">
                        <a:lnSpc>
                          <a:spcPct val="115000"/>
                        </a:lnSpc>
                        <a:spcBef>
                          <a:spcPts val="0"/>
                        </a:spcBef>
                        <a:spcAft>
                          <a:spcPts val="0"/>
                        </a:spcAft>
                        <a:buNone/>
                      </a:pPr>
                      <a:r>
                        <a:rPr b="1" lang="en" sz="1000"/>
                        <a:t>ResNet18 (Pretrained) Results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hMerge="1"/>
              </a:tr>
              <a:tr h="200025">
                <a:tc>
                  <a:txBody>
                    <a:bodyPr/>
                    <a:lstStyle/>
                    <a:p>
                      <a:pPr indent="0" lvl="0" marL="0" rtl="0" algn="ctr">
                        <a:lnSpc>
                          <a:spcPct val="115000"/>
                        </a:lnSpc>
                        <a:spcBef>
                          <a:spcPts val="0"/>
                        </a:spcBef>
                        <a:spcAft>
                          <a:spcPts val="0"/>
                        </a:spcAft>
                        <a:buNone/>
                      </a:pPr>
                      <a:r>
                        <a:rPr lang="en" sz="1100"/>
                        <a:t>Training Time</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212121"/>
                          </a:solidFill>
                        </a:rPr>
                        <a:t>292.23s</a:t>
                      </a:r>
                      <a:endParaRPr sz="1100">
                        <a:solidFill>
                          <a:srgbClr val="21212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1100"/>
                        <a:t>Training Accuracy</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212121"/>
                          </a:solidFill>
                        </a:rPr>
                        <a:t>99.84%</a:t>
                      </a:r>
                      <a:endParaRPr sz="1100">
                        <a:solidFill>
                          <a:srgbClr val="21212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1100"/>
                        <a:t>Validation Accuracy</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99.73%</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53" name="Google Shape;153;p26"/>
          <p:cNvPicPr preferRelativeResize="0"/>
          <p:nvPr/>
        </p:nvPicPr>
        <p:blipFill>
          <a:blip r:embed="rId5">
            <a:alphaModFix/>
          </a:blip>
          <a:stretch>
            <a:fillRect/>
          </a:stretch>
        </p:blipFill>
        <p:spPr>
          <a:xfrm>
            <a:off x="5468624" y="1634950"/>
            <a:ext cx="815675" cy="371300"/>
          </a:xfrm>
          <a:prstGeom prst="rect">
            <a:avLst/>
          </a:prstGeom>
          <a:noFill/>
          <a:ln>
            <a:noFill/>
          </a:ln>
        </p:spPr>
      </p:pic>
      <p:pic>
        <p:nvPicPr>
          <p:cNvPr id="154" name="Google Shape;154;p26"/>
          <p:cNvPicPr preferRelativeResize="0"/>
          <p:nvPr/>
        </p:nvPicPr>
        <p:blipFill>
          <a:blip r:embed="rId6">
            <a:alphaModFix/>
          </a:blip>
          <a:stretch>
            <a:fillRect/>
          </a:stretch>
        </p:blipFill>
        <p:spPr>
          <a:xfrm>
            <a:off x="7092798" y="2662525"/>
            <a:ext cx="816085" cy="371300"/>
          </a:xfrm>
          <a:prstGeom prst="rect">
            <a:avLst/>
          </a:prstGeom>
          <a:noFill/>
          <a:ln>
            <a:noFill/>
          </a:ln>
        </p:spPr>
      </p:pic>
      <p:pic>
        <p:nvPicPr>
          <p:cNvPr id="155" name="Google Shape;155;p26"/>
          <p:cNvPicPr preferRelativeResize="0"/>
          <p:nvPr/>
        </p:nvPicPr>
        <p:blipFill>
          <a:blip r:embed="rId7">
            <a:alphaModFix/>
          </a:blip>
          <a:stretch>
            <a:fillRect/>
          </a:stretch>
        </p:blipFill>
        <p:spPr>
          <a:xfrm>
            <a:off x="7168609" y="1654479"/>
            <a:ext cx="664458" cy="371300"/>
          </a:xfrm>
          <a:prstGeom prst="rect">
            <a:avLst/>
          </a:prstGeom>
          <a:noFill/>
          <a:ln>
            <a:noFill/>
          </a:ln>
        </p:spPr>
      </p:pic>
      <p:pic>
        <p:nvPicPr>
          <p:cNvPr id="156" name="Google Shape;156;p26"/>
          <p:cNvPicPr preferRelativeResize="0"/>
          <p:nvPr/>
        </p:nvPicPr>
        <p:blipFill>
          <a:blip r:embed="rId8">
            <a:alphaModFix/>
          </a:blip>
          <a:stretch>
            <a:fillRect/>
          </a:stretch>
        </p:blipFill>
        <p:spPr>
          <a:xfrm>
            <a:off x="5468625" y="2601026"/>
            <a:ext cx="761228" cy="572700"/>
          </a:xfrm>
          <a:prstGeom prst="rect">
            <a:avLst/>
          </a:prstGeom>
          <a:noFill/>
          <a:ln>
            <a:noFill/>
          </a:ln>
        </p:spPr>
      </p:pic>
      <p:pic>
        <p:nvPicPr>
          <p:cNvPr id="157" name="Google Shape;157;p26"/>
          <p:cNvPicPr preferRelativeResize="0"/>
          <p:nvPr/>
        </p:nvPicPr>
        <p:blipFill>
          <a:blip r:embed="rId9">
            <a:alphaModFix/>
          </a:blip>
          <a:stretch>
            <a:fillRect/>
          </a:stretch>
        </p:blipFill>
        <p:spPr>
          <a:xfrm>
            <a:off x="2381050" y="1529115"/>
            <a:ext cx="943075" cy="622025"/>
          </a:xfrm>
          <a:prstGeom prst="rect">
            <a:avLst/>
          </a:prstGeom>
          <a:noFill/>
          <a:ln>
            <a:noFill/>
          </a:ln>
        </p:spPr>
      </p:pic>
      <p:pic>
        <p:nvPicPr>
          <p:cNvPr id="158" name="Google Shape;158;p26"/>
          <p:cNvPicPr preferRelativeResize="0"/>
          <p:nvPr/>
        </p:nvPicPr>
        <p:blipFill>
          <a:blip r:embed="rId10">
            <a:alphaModFix/>
          </a:blip>
          <a:stretch>
            <a:fillRect/>
          </a:stretch>
        </p:blipFill>
        <p:spPr>
          <a:xfrm>
            <a:off x="2381061" y="2487968"/>
            <a:ext cx="1048308" cy="622025"/>
          </a:xfrm>
          <a:prstGeom prst="rect">
            <a:avLst/>
          </a:prstGeom>
          <a:noFill/>
          <a:ln>
            <a:noFill/>
          </a:ln>
        </p:spPr>
      </p:pic>
      <p:pic>
        <p:nvPicPr>
          <p:cNvPr id="159" name="Google Shape;159;p26"/>
          <p:cNvPicPr preferRelativeResize="0"/>
          <p:nvPr/>
        </p:nvPicPr>
        <p:blipFill>
          <a:blip r:embed="rId11">
            <a:alphaModFix/>
          </a:blip>
          <a:stretch>
            <a:fillRect/>
          </a:stretch>
        </p:blipFill>
        <p:spPr>
          <a:xfrm>
            <a:off x="874037" y="2537163"/>
            <a:ext cx="886806" cy="622025"/>
          </a:xfrm>
          <a:prstGeom prst="rect">
            <a:avLst/>
          </a:prstGeom>
          <a:noFill/>
          <a:ln>
            <a:noFill/>
          </a:ln>
        </p:spPr>
      </p:pic>
      <p:pic>
        <p:nvPicPr>
          <p:cNvPr id="160" name="Google Shape;160;p26"/>
          <p:cNvPicPr preferRelativeResize="0"/>
          <p:nvPr/>
        </p:nvPicPr>
        <p:blipFill>
          <a:blip r:embed="rId12">
            <a:alphaModFix/>
          </a:blip>
          <a:stretch>
            <a:fillRect/>
          </a:stretch>
        </p:blipFill>
        <p:spPr>
          <a:xfrm>
            <a:off x="845900" y="1661389"/>
            <a:ext cx="943075" cy="4516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ResNet34 Results</a:t>
            </a:r>
            <a:endParaRPr/>
          </a:p>
        </p:txBody>
      </p:sp>
      <p:pic>
        <p:nvPicPr>
          <p:cNvPr id="166" name="Google Shape;166;p27"/>
          <p:cNvPicPr preferRelativeResize="0"/>
          <p:nvPr/>
        </p:nvPicPr>
        <p:blipFill rotWithShape="1">
          <a:blip r:embed="rId3">
            <a:alphaModFix/>
          </a:blip>
          <a:srcRect b="0" l="10118" r="16292" t="0"/>
          <a:stretch/>
        </p:blipFill>
        <p:spPr>
          <a:xfrm>
            <a:off x="205725" y="1017725"/>
            <a:ext cx="3883349" cy="2638575"/>
          </a:xfrm>
          <a:prstGeom prst="rect">
            <a:avLst/>
          </a:prstGeom>
          <a:noFill/>
          <a:ln>
            <a:noFill/>
          </a:ln>
        </p:spPr>
      </p:pic>
      <p:pic>
        <p:nvPicPr>
          <p:cNvPr id="167" name="Google Shape;167;p27"/>
          <p:cNvPicPr preferRelativeResize="0"/>
          <p:nvPr/>
        </p:nvPicPr>
        <p:blipFill rotWithShape="1">
          <a:blip r:embed="rId4">
            <a:alphaModFix/>
          </a:blip>
          <a:srcRect b="0" l="9428" r="15681" t="0"/>
          <a:stretch/>
        </p:blipFill>
        <p:spPr>
          <a:xfrm>
            <a:off x="4591675" y="1017725"/>
            <a:ext cx="3883349" cy="2592524"/>
          </a:xfrm>
          <a:prstGeom prst="rect">
            <a:avLst/>
          </a:prstGeom>
          <a:noFill/>
          <a:ln>
            <a:noFill/>
          </a:ln>
        </p:spPr>
      </p:pic>
      <p:graphicFrame>
        <p:nvGraphicFramePr>
          <p:cNvPr id="168" name="Google Shape;168;p27"/>
          <p:cNvGraphicFramePr/>
          <p:nvPr/>
        </p:nvGraphicFramePr>
        <p:xfrm>
          <a:off x="379600" y="3610250"/>
          <a:ext cx="3000000" cy="3000000"/>
        </p:xfrm>
        <a:graphic>
          <a:graphicData uri="http://schemas.openxmlformats.org/drawingml/2006/table">
            <a:tbl>
              <a:tblPr>
                <a:noFill/>
                <a:tableStyleId>{DC7D2005-B54F-4CB0-8A88-C1CBFC8EF5C4}</a:tableStyleId>
              </a:tblPr>
              <a:tblGrid>
                <a:gridCol w="1318475"/>
                <a:gridCol w="1966675"/>
              </a:tblGrid>
              <a:tr h="200025">
                <a:tc gridSpan="2">
                  <a:txBody>
                    <a:bodyPr/>
                    <a:lstStyle/>
                    <a:p>
                      <a:pPr indent="0" lvl="0" marL="0" rtl="0" algn="ctr">
                        <a:lnSpc>
                          <a:spcPct val="115000"/>
                        </a:lnSpc>
                        <a:spcBef>
                          <a:spcPts val="0"/>
                        </a:spcBef>
                        <a:spcAft>
                          <a:spcPts val="0"/>
                        </a:spcAft>
                        <a:buNone/>
                      </a:pPr>
                      <a:r>
                        <a:rPr b="1" lang="en" sz="1200"/>
                        <a:t>ResNet34 (Untrained) Results</a:t>
                      </a:r>
                      <a:endParaRPr b="1"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hMerge="1"/>
              </a:tr>
              <a:tr h="200025">
                <a:tc>
                  <a:txBody>
                    <a:bodyPr/>
                    <a:lstStyle/>
                    <a:p>
                      <a:pPr indent="0" lvl="0" marL="0" rtl="0" algn="ctr">
                        <a:lnSpc>
                          <a:spcPct val="115000"/>
                        </a:lnSpc>
                        <a:spcBef>
                          <a:spcPts val="0"/>
                        </a:spcBef>
                        <a:spcAft>
                          <a:spcPts val="0"/>
                        </a:spcAft>
                        <a:buNone/>
                      </a:pPr>
                      <a:r>
                        <a:rPr lang="en" sz="1200"/>
                        <a:t>Training Time</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373.0389s</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200"/>
                        <a:t>Training Accuracy</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92.87%</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ctr">
                        <a:lnSpc>
                          <a:spcPct val="115000"/>
                        </a:lnSpc>
                        <a:spcBef>
                          <a:spcPts val="0"/>
                        </a:spcBef>
                        <a:spcAft>
                          <a:spcPts val="0"/>
                        </a:spcAft>
                        <a:buNone/>
                      </a:pPr>
                      <a:r>
                        <a:rPr lang="en" sz="1200"/>
                        <a:t>Validation Accuracy</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91.18%</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69" name="Google Shape;169;p27"/>
          <p:cNvGraphicFramePr/>
          <p:nvPr/>
        </p:nvGraphicFramePr>
        <p:xfrm>
          <a:off x="4777275" y="3656300"/>
          <a:ext cx="3000000" cy="3000000"/>
        </p:xfrm>
        <a:graphic>
          <a:graphicData uri="http://schemas.openxmlformats.org/drawingml/2006/table">
            <a:tbl>
              <a:tblPr>
                <a:noFill/>
                <a:tableStyleId>{DC7D2005-B54F-4CB0-8A88-C1CBFC8EF5C4}</a:tableStyleId>
              </a:tblPr>
              <a:tblGrid>
                <a:gridCol w="1399150"/>
                <a:gridCol w="2121275"/>
              </a:tblGrid>
              <a:tr h="200025">
                <a:tc gridSpan="2">
                  <a:txBody>
                    <a:bodyPr/>
                    <a:lstStyle/>
                    <a:p>
                      <a:pPr indent="0" lvl="0" marL="0" rtl="0" algn="ctr">
                        <a:lnSpc>
                          <a:spcPct val="115000"/>
                        </a:lnSpc>
                        <a:spcBef>
                          <a:spcPts val="0"/>
                        </a:spcBef>
                        <a:spcAft>
                          <a:spcPts val="0"/>
                        </a:spcAft>
                        <a:buNone/>
                      </a:pPr>
                      <a:r>
                        <a:rPr b="1" lang="en" sz="1200"/>
                        <a:t>ResNet34 (Pretrained) Results</a:t>
                      </a:r>
                      <a:endParaRPr b="1"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hMerge="1"/>
              </a:tr>
              <a:tr h="200025">
                <a:tc>
                  <a:txBody>
                    <a:bodyPr/>
                    <a:lstStyle/>
                    <a:p>
                      <a:pPr indent="0" lvl="0" marL="0" rtl="0" algn="ctr">
                        <a:lnSpc>
                          <a:spcPct val="115000"/>
                        </a:lnSpc>
                        <a:spcBef>
                          <a:spcPts val="0"/>
                        </a:spcBef>
                        <a:spcAft>
                          <a:spcPts val="0"/>
                        </a:spcAft>
                        <a:buNone/>
                      </a:pPr>
                      <a:r>
                        <a:rPr lang="en" sz="1200"/>
                        <a:t>Training Time</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102.2524s</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200"/>
                        <a:t>Training Accuracy</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100.00%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200"/>
                        <a:t>Validation Accuracy</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99.20%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70" name="Google Shape;170;p27"/>
          <p:cNvPicPr preferRelativeResize="0"/>
          <p:nvPr/>
        </p:nvPicPr>
        <p:blipFill>
          <a:blip r:embed="rId5">
            <a:alphaModFix/>
          </a:blip>
          <a:stretch>
            <a:fillRect/>
          </a:stretch>
        </p:blipFill>
        <p:spPr>
          <a:xfrm>
            <a:off x="5082150" y="1601225"/>
            <a:ext cx="916975" cy="452075"/>
          </a:xfrm>
          <a:prstGeom prst="rect">
            <a:avLst/>
          </a:prstGeom>
          <a:noFill/>
          <a:ln>
            <a:noFill/>
          </a:ln>
        </p:spPr>
      </p:pic>
      <p:pic>
        <p:nvPicPr>
          <p:cNvPr id="171" name="Google Shape;171;p27"/>
          <p:cNvPicPr preferRelativeResize="0"/>
          <p:nvPr/>
        </p:nvPicPr>
        <p:blipFill>
          <a:blip r:embed="rId6">
            <a:alphaModFix/>
          </a:blip>
          <a:stretch>
            <a:fillRect/>
          </a:stretch>
        </p:blipFill>
        <p:spPr>
          <a:xfrm>
            <a:off x="6590450" y="2571750"/>
            <a:ext cx="1067669" cy="452075"/>
          </a:xfrm>
          <a:prstGeom prst="rect">
            <a:avLst/>
          </a:prstGeom>
          <a:noFill/>
          <a:ln>
            <a:noFill/>
          </a:ln>
        </p:spPr>
      </p:pic>
      <p:pic>
        <p:nvPicPr>
          <p:cNvPr id="172" name="Google Shape;172;p27"/>
          <p:cNvPicPr preferRelativeResize="0"/>
          <p:nvPr/>
        </p:nvPicPr>
        <p:blipFill>
          <a:blip r:embed="rId7">
            <a:alphaModFix/>
          </a:blip>
          <a:stretch>
            <a:fillRect/>
          </a:stretch>
        </p:blipFill>
        <p:spPr>
          <a:xfrm>
            <a:off x="6764925" y="1601227"/>
            <a:ext cx="952227" cy="584000"/>
          </a:xfrm>
          <a:prstGeom prst="rect">
            <a:avLst/>
          </a:prstGeom>
          <a:noFill/>
          <a:ln>
            <a:noFill/>
          </a:ln>
        </p:spPr>
      </p:pic>
      <p:pic>
        <p:nvPicPr>
          <p:cNvPr id="173" name="Google Shape;173;p27"/>
          <p:cNvPicPr preferRelativeResize="0"/>
          <p:nvPr/>
        </p:nvPicPr>
        <p:blipFill>
          <a:blip r:embed="rId8">
            <a:alphaModFix/>
          </a:blip>
          <a:stretch>
            <a:fillRect/>
          </a:stretch>
        </p:blipFill>
        <p:spPr>
          <a:xfrm>
            <a:off x="5159713" y="2595774"/>
            <a:ext cx="761840" cy="518050"/>
          </a:xfrm>
          <a:prstGeom prst="rect">
            <a:avLst/>
          </a:prstGeom>
          <a:noFill/>
          <a:ln>
            <a:noFill/>
          </a:ln>
        </p:spPr>
      </p:pic>
      <p:pic>
        <p:nvPicPr>
          <p:cNvPr id="174" name="Google Shape;174;p27"/>
          <p:cNvPicPr preferRelativeResize="0"/>
          <p:nvPr/>
        </p:nvPicPr>
        <p:blipFill>
          <a:blip r:embed="rId9">
            <a:alphaModFix/>
          </a:blip>
          <a:stretch>
            <a:fillRect/>
          </a:stretch>
        </p:blipFill>
        <p:spPr>
          <a:xfrm>
            <a:off x="2196350" y="2595776"/>
            <a:ext cx="1162520" cy="518050"/>
          </a:xfrm>
          <a:prstGeom prst="rect">
            <a:avLst/>
          </a:prstGeom>
          <a:noFill/>
          <a:ln>
            <a:noFill/>
          </a:ln>
        </p:spPr>
      </p:pic>
      <p:pic>
        <p:nvPicPr>
          <p:cNvPr id="175" name="Google Shape;175;p27"/>
          <p:cNvPicPr preferRelativeResize="0"/>
          <p:nvPr/>
        </p:nvPicPr>
        <p:blipFill>
          <a:blip r:embed="rId10">
            <a:alphaModFix/>
          </a:blip>
          <a:stretch>
            <a:fillRect/>
          </a:stretch>
        </p:blipFill>
        <p:spPr>
          <a:xfrm>
            <a:off x="771900" y="2628763"/>
            <a:ext cx="685445" cy="452075"/>
          </a:xfrm>
          <a:prstGeom prst="rect">
            <a:avLst/>
          </a:prstGeom>
          <a:noFill/>
          <a:ln>
            <a:noFill/>
          </a:ln>
        </p:spPr>
      </p:pic>
      <p:pic>
        <p:nvPicPr>
          <p:cNvPr id="176" name="Google Shape;176;p27"/>
          <p:cNvPicPr preferRelativeResize="0"/>
          <p:nvPr/>
        </p:nvPicPr>
        <p:blipFill>
          <a:blip r:embed="rId11">
            <a:alphaModFix/>
          </a:blip>
          <a:stretch>
            <a:fillRect/>
          </a:stretch>
        </p:blipFill>
        <p:spPr>
          <a:xfrm>
            <a:off x="580786" y="1503912"/>
            <a:ext cx="1067675" cy="638676"/>
          </a:xfrm>
          <a:prstGeom prst="rect">
            <a:avLst/>
          </a:prstGeom>
          <a:noFill/>
          <a:ln>
            <a:noFill/>
          </a:ln>
        </p:spPr>
      </p:pic>
      <p:pic>
        <p:nvPicPr>
          <p:cNvPr id="177" name="Google Shape;177;p27"/>
          <p:cNvPicPr preferRelativeResize="0"/>
          <p:nvPr/>
        </p:nvPicPr>
        <p:blipFill>
          <a:blip r:embed="rId12">
            <a:alphaModFix/>
          </a:blip>
          <a:stretch>
            <a:fillRect/>
          </a:stretch>
        </p:blipFill>
        <p:spPr>
          <a:xfrm>
            <a:off x="2434875" y="1568071"/>
            <a:ext cx="685450" cy="4773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8"/>
          <p:cNvPicPr preferRelativeResize="0"/>
          <p:nvPr/>
        </p:nvPicPr>
        <p:blipFill>
          <a:blip r:embed="rId3">
            <a:alphaModFix/>
          </a:blip>
          <a:stretch>
            <a:fillRect/>
          </a:stretch>
        </p:blipFill>
        <p:spPr>
          <a:xfrm>
            <a:off x="0" y="2571750"/>
            <a:ext cx="6389525" cy="2571750"/>
          </a:xfrm>
          <a:prstGeom prst="rect">
            <a:avLst/>
          </a:prstGeom>
          <a:noFill/>
          <a:ln>
            <a:noFill/>
          </a:ln>
        </p:spPr>
      </p:pic>
      <p:pic>
        <p:nvPicPr>
          <p:cNvPr id="183" name="Google Shape;183;p28"/>
          <p:cNvPicPr preferRelativeResize="0"/>
          <p:nvPr/>
        </p:nvPicPr>
        <p:blipFill rotWithShape="1">
          <a:blip r:embed="rId4">
            <a:alphaModFix/>
          </a:blip>
          <a:srcRect b="2649" l="1200" r="1190" t="4715"/>
          <a:stretch/>
        </p:blipFill>
        <p:spPr>
          <a:xfrm>
            <a:off x="-28969" y="0"/>
            <a:ext cx="2530719" cy="2571750"/>
          </a:xfrm>
          <a:prstGeom prst="rect">
            <a:avLst/>
          </a:prstGeom>
          <a:noFill/>
          <a:ln>
            <a:noFill/>
          </a:ln>
        </p:spPr>
      </p:pic>
      <p:pic>
        <p:nvPicPr>
          <p:cNvPr id="184" name="Google Shape;184;p28"/>
          <p:cNvPicPr preferRelativeResize="0"/>
          <p:nvPr/>
        </p:nvPicPr>
        <p:blipFill rotWithShape="1">
          <a:blip r:embed="rId5">
            <a:alphaModFix/>
          </a:blip>
          <a:srcRect b="0" l="0" r="17362" t="0"/>
          <a:stretch/>
        </p:blipFill>
        <p:spPr>
          <a:xfrm>
            <a:off x="5985000" y="0"/>
            <a:ext cx="3159000" cy="2571750"/>
          </a:xfrm>
          <a:prstGeom prst="rect">
            <a:avLst/>
          </a:prstGeom>
          <a:noFill/>
          <a:ln>
            <a:noFill/>
          </a:ln>
        </p:spPr>
      </p:pic>
      <p:pic>
        <p:nvPicPr>
          <p:cNvPr id="185" name="Google Shape;185;p28"/>
          <p:cNvPicPr preferRelativeResize="0"/>
          <p:nvPr/>
        </p:nvPicPr>
        <p:blipFill>
          <a:blip r:embed="rId6">
            <a:alphaModFix/>
          </a:blip>
          <a:stretch>
            <a:fillRect/>
          </a:stretch>
        </p:blipFill>
        <p:spPr>
          <a:xfrm>
            <a:off x="2501750" y="0"/>
            <a:ext cx="3483249" cy="2571749"/>
          </a:xfrm>
          <a:prstGeom prst="rect">
            <a:avLst/>
          </a:prstGeom>
          <a:noFill/>
          <a:ln>
            <a:noFill/>
          </a:ln>
        </p:spPr>
      </p:pic>
      <p:pic>
        <p:nvPicPr>
          <p:cNvPr id="186" name="Google Shape;186;p28"/>
          <p:cNvPicPr preferRelativeResize="0"/>
          <p:nvPr/>
        </p:nvPicPr>
        <p:blipFill rotWithShape="1">
          <a:blip r:embed="rId7">
            <a:alphaModFix/>
          </a:blip>
          <a:srcRect b="0" l="0" r="6120" t="0"/>
          <a:stretch/>
        </p:blipFill>
        <p:spPr>
          <a:xfrm>
            <a:off x="6389525" y="2571750"/>
            <a:ext cx="2754475" cy="257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lang="en"/>
              <a:t>Agenda</a:t>
            </a:r>
            <a:endParaRPr/>
          </a:p>
          <a:p>
            <a:pPr indent="0" lvl="0" marL="0" rtl="0" algn="l">
              <a:spcBef>
                <a:spcPts val="0"/>
              </a:spcBef>
              <a:spcAft>
                <a:spcPts val="0"/>
              </a:spcAft>
              <a:buNone/>
            </a:pPr>
            <a:r>
              <a:t/>
            </a:r>
            <a:endParaRPr/>
          </a:p>
        </p:txBody>
      </p:sp>
      <p:sp>
        <p:nvSpPr>
          <p:cNvPr id="67" name="Google Shape;67;p14"/>
          <p:cNvSpPr txBox="1"/>
          <p:nvPr/>
        </p:nvSpPr>
        <p:spPr>
          <a:xfrm>
            <a:off x="311700" y="1017725"/>
            <a:ext cx="42603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500"/>
          </a:p>
        </p:txBody>
      </p:sp>
      <p:sp>
        <p:nvSpPr>
          <p:cNvPr id="68" name="Google Shape;68;p14"/>
          <p:cNvSpPr txBox="1"/>
          <p:nvPr/>
        </p:nvSpPr>
        <p:spPr>
          <a:xfrm>
            <a:off x="648250" y="914850"/>
            <a:ext cx="71028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Overview</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Building the DataSet </a:t>
            </a:r>
            <a:endParaRPr sz="2000">
              <a:latin typeface="Proxima Nova"/>
              <a:ea typeface="Proxima Nova"/>
              <a:cs typeface="Proxima Nova"/>
              <a:sym typeface="Proxima Nova"/>
            </a:endParaRPr>
          </a:p>
          <a:p>
            <a:pPr indent="-355600" lvl="1" marL="914400" rtl="0" algn="l">
              <a:spcBef>
                <a:spcPts val="0"/>
              </a:spcBef>
              <a:spcAft>
                <a:spcPts val="0"/>
              </a:spcAft>
              <a:buSzPts val="2000"/>
              <a:buFont typeface="Proxima Nova"/>
              <a:buChar char="○"/>
            </a:pPr>
            <a:r>
              <a:rPr lang="en" sz="2000">
                <a:latin typeface="Proxima Nova"/>
                <a:ea typeface="Proxima Nova"/>
                <a:cs typeface="Proxima Nova"/>
                <a:sym typeface="Proxima Nova"/>
              </a:rPr>
              <a:t>GANGogh </a:t>
            </a:r>
            <a:endParaRPr sz="2000">
              <a:latin typeface="Proxima Nova"/>
              <a:ea typeface="Proxima Nova"/>
              <a:cs typeface="Proxima Nova"/>
              <a:sym typeface="Proxima Nova"/>
            </a:endParaRPr>
          </a:p>
          <a:p>
            <a:pPr indent="-355600" lvl="1" marL="914400" rtl="0" algn="l">
              <a:spcBef>
                <a:spcPts val="0"/>
              </a:spcBef>
              <a:spcAft>
                <a:spcPts val="0"/>
              </a:spcAft>
              <a:buSzPts val="2000"/>
              <a:buFont typeface="Proxima Nova"/>
              <a:buChar char="○"/>
            </a:pPr>
            <a:r>
              <a:rPr lang="en" sz="2000">
                <a:latin typeface="Proxima Nova"/>
                <a:ea typeface="Proxima Nova"/>
                <a:cs typeface="Proxima Nova"/>
                <a:sym typeface="Proxima Nova"/>
              </a:rPr>
              <a:t>Stable Diffusion </a:t>
            </a:r>
            <a:endParaRPr sz="2000">
              <a:latin typeface="Proxima Nova"/>
              <a:ea typeface="Proxima Nova"/>
              <a:cs typeface="Proxima Nova"/>
              <a:sym typeface="Proxima Nova"/>
            </a:endParaRPr>
          </a:p>
          <a:p>
            <a:pPr indent="-355600" lvl="1" marL="914400" rtl="0" algn="l">
              <a:spcBef>
                <a:spcPts val="0"/>
              </a:spcBef>
              <a:spcAft>
                <a:spcPts val="0"/>
              </a:spcAft>
              <a:buSzPts val="2000"/>
              <a:buFont typeface="Proxima Nova"/>
              <a:buChar char="○"/>
            </a:pPr>
            <a:r>
              <a:rPr lang="en" sz="2000">
                <a:latin typeface="Proxima Nova"/>
                <a:ea typeface="Proxima Nova"/>
                <a:cs typeface="Proxima Nova"/>
                <a:sym typeface="Proxima Nova"/>
              </a:rPr>
              <a:t>RoboFlow</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Modeling</a:t>
            </a:r>
            <a:endParaRPr sz="2000">
              <a:latin typeface="Proxima Nova"/>
              <a:ea typeface="Proxima Nova"/>
              <a:cs typeface="Proxima Nova"/>
              <a:sym typeface="Proxima Nova"/>
            </a:endParaRPr>
          </a:p>
          <a:p>
            <a:pPr indent="-355600" lvl="1" marL="914400" rtl="0" algn="l">
              <a:spcBef>
                <a:spcPts val="0"/>
              </a:spcBef>
              <a:spcAft>
                <a:spcPts val="0"/>
              </a:spcAft>
              <a:buSzPts val="2000"/>
              <a:buFont typeface="Proxima Nova"/>
              <a:buChar char="○"/>
            </a:pPr>
            <a:r>
              <a:rPr lang="en" sz="2000">
                <a:latin typeface="Proxima Nova"/>
                <a:ea typeface="Proxima Nova"/>
                <a:cs typeface="Proxima Nova"/>
                <a:sym typeface="Proxima Nova"/>
              </a:rPr>
              <a:t>What is Resnet </a:t>
            </a:r>
            <a:endParaRPr sz="2000">
              <a:latin typeface="Proxima Nova"/>
              <a:ea typeface="Proxima Nova"/>
              <a:cs typeface="Proxima Nova"/>
              <a:sym typeface="Proxima Nova"/>
            </a:endParaRPr>
          </a:p>
          <a:p>
            <a:pPr indent="-355600" lvl="1" marL="914400" rtl="0" algn="l">
              <a:spcBef>
                <a:spcPts val="0"/>
              </a:spcBef>
              <a:spcAft>
                <a:spcPts val="0"/>
              </a:spcAft>
              <a:buSzPts val="2000"/>
              <a:buFont typeface="Proxima Nova"/>
              <a:buChar char="○"/>
            </a:pPr>
            <a:r>
              <a:rPr lang="en" sz="2000">
                <a:latin typeface="Proxima Nova"/>
                <a:ea typeface="Proxima Nova"/>
                <a:cs typeface="Proxima Nova"/>
                <a:sym typeface="Proxima Nova"/>
              </a:rPr>
              <a:t>Model Specifics</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ResNet18 Results</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ResNe34 Results </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Test Case </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Questions</a:t>
            </a:r>
            <a:endParaRPr sz="20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 name="Shape 72"/>
        <p:cNvGrpSpPr/>
        <p:nvPr/>
      </p:nvGrpSpPr>
      <p:grpSpPr>
        <a:xfrm>
          <a:off x="0" y="0"/>
          <a:ext cx="0" cy="0"/>
          <a:chOff x="0" y="0"/>
          <a:chExt cx="0" cy="0"/>
        </a:xfrm>
      </p:grpSpPr>
      <p:sp>
        <p:nvSpPr>
          <p:cNvPr id="73" name="Google Shape;73;p15"/>
          <p:cNvSpPr txBox="1"/>
          <p:nvPr/>
        </p:nvSpPr>
        <p:spPr>
          <a:xfrm>
            <a:off x="5177800" y="4672000"/>
            <a:ext cx="3780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lt1"/>
                </a:solidFill>
              </a:rPr>
              <a:t>Théâtre D’opéra Spatial</a:t>
            </a:r>
            <a:r>
              <a:rPr lang="en" sz="1100">
                <a:solidFill>
                  <a:schemeClr val="lt1"/>
                </a:solidFill>
              </a:rPr>
              <a:t> </a:t>
            </a:r>
            <a:r>
              <a:rPr lang="en" sz="1100">
                <a:solidFill>
                  <a:srgbClr val="EFEFEF"/>
                </a:solidFill>
              </a:rPr>
              <a:t>by Jason Allen via Midjourney</a:t>
            </a:r>
            <a:endParaRPr>
              <a:solidFill>
                <a:srgbClr val="EFEFEF"/>
              </a:solidFill>
            </a:endParaRPr>
          </a:p>
        </p:txBody>
      </p:sp>
      <p:pic>
        <p:nvPicPr>
          <p:cNvPr id="74" name="Google Shape;74;p15"/>
          <p:cNvPicPr preferRelativeResize="0"/>
          <p:nvPr/>
        </p:nvPicPr>
        <p:blipFill>
          <a:blip r:embed="rId3">
            <a:alphaModFix/>
          </a:blip>
          <a:stretch>
            <a:fillRect/>
          </a:stretch>
        </p:blipFill>
        <p:spPr>
          <a:xfrm>
            <a:off x="1379388" y="304800"/>
            <a:ext cx="6385224" cy="42557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260675" y="220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a:t>
            </a:r>
            <a:endParaRPr/>
          </a:p>
        </p:txBody>
      </p:sp>
      <p:sp>
        <p:nvSpPr>
          <p:cNvPr id="80" name="Google Shape;80;p16"/>
          <p:cNvSpPr txBox="1"/>
          <p:nvPr>
            <p:ph idx="1" type="body"/>
          </p:nvPr>
        </p:nvSpPr>
        <p:spPr>
          <a:xfrm>
            <a:off x="311700" y="741100"/>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As AI art quality increases and it becomes easier to generate distinguishing the difference between a human and AI becomes more of n</a:t>
            </a:r>
            <a:r>
              <a:rPr lang="en">
                <a:solidFill>
                  <a:srgbClr val="000000"/>
                </a:solidFill>
                <a:latin typeface="Arial"/>
                <a:ea typeface="Arial"/>
                <a:cs typeface="Arial"/>
                <a:sym typeface="Arial"/>
              </a:rPr>
              <a:t>ecessity</a:t>
            </a:r>
            <a:endParaRPr>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Commissioned artists, buyers and online art communities are the main groups being affected by this mass influx of AI art </a:t>
            </a:r>
            <a:endParaRPr>
              <a:solidFill>
                <a:srgbClr val="000000"/>
              </a:solidFill>
              <a:latin typeface="Arial"/>
              <a:ea typeface="Arial"/>
              <a:cs typeface="Arial"/>
              <a:sym typeface="Arial"/>
            </a:endParaRPr>
          </a:p>
          <a:p>
            <a:pPr indent="0" lvl="0" marL="457200" rtl="0" algn="l">
              <a:lnSpc>
                <a:spcPct val="90000"/>
              </a:lnSpc>
              <a:spcBef>
                <a:spcPts val="0"/>
              </a:spcBef>
              <a:spcAft>
                <a:spcPts val="0"/>
              </a:spcAft>
              <a:buNone/>
            </a:pPr>
            <a:r>
              <a:t/>
            </a:r>
            <a:endParaRPr>
              <a:solidFill>
                <a:srgbClr val="000000"/>
              </a:solidFill>
              <a:latin typeface="Arial"/>
              <a:ea typeface="Arial"/>
              <a:cs typeface="Arial"/>
              <a:sym typeface="Arial"/>
            </a:endParaRPr>
          </a:p>
        </p:txBody>
      </p:sp>
      <p:pic>
        <p:nvPicPr>
          <p:cNvPr id="81" name="Google Shape;81;p16"/>
          <p:cNvPicPr preferRelativeResize="0"/>
          <p:nvPr/>
        </p:nvPicPr>
        <p:blipFill>
          <a:blip r:embed="rId3">
            <a:alphaModFix/>
          </a:blip>
          <a:stretch>
            <a:fillRect/>
          </a:stretch>
        </p:blipFill>
        <p:spPr>
          <a:xfrm>
            <a:off x="5152050" y="2555825"/>
            <a:ext cx="3043224" cy="1655099"/>
          </a:xfrm>
          <a:prstGeom prst="rect">
            <a:avLst/>
          </a:prstGeom>
          <a:noFill/>
          <a:ln>
            <a:noFill/>
          </a:ln>
        </p:spPr>
      </p:pic>
      <p:sp>
        <p:nvSpPr>
          <p:cNvPr id="82" name="Google Shape;82;p16"/>
          <p:cNvSpPr txBox="1"/>
          <p:nvPr/>
        </p:nvSpPr>
        <p:spPr>
          <a:xfrm>
            <a:off x="311700" y="2674625"/>
            <a:ext cx="46776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0000"/>
              </a:buClr>
              <a:buSzPts val="1800"/>
              <a:buFont typeface="Arial"/>
              <a:buChar char="●"/>
            </a:pPr>
            <a:r>
              <a:rPr lang="en" sz="1800"/>
              <a:t>Example: The image to the right entitled ‘</a:t>
            </a:r>
            <a:r>
              <a:rPr i="1" lang="en" sz="1800"/>
              <a:t>Théâtre D’opéra Spatial</a:t>
            </a:r>
            <a:r>
              <a:rPr lang="en" sz="1800"/>
              <a:t>’ came in first place in a human art competition in Colorado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a:t>
            </a:r>
            <a:endParaRPr/>
          </a:p>
        </p:txBody>
      </p:sp>
      <p:sp>
        <p:nvSpPr>
          <p:cNvPr id="88" name="Google Shape;88;p17"/>
          <p:cNvSpPr txBox="1"/>
          <p:nvPr>
            <p:ph idx="1" type="body"/>
          </p:nvPr>
        </p:nvSpPr>
        <p:spPr>
          <a:xfrm>
            <a:off x="311700" y="1437400"/>
            <a:ext cx="8520600" cy="239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To design and develop a classification dataset utilizing two classes of pictures NON-AI Vs. AI. </a:t>
            </a:r>
            <a:endParaRPr>
              <a:solidFill>
                <a:srgbClr val="000000"/>
              </a:solidFill>
              <a:latin typeface="Arial"/>
              <a:ea typeface="Arial"/>
              <a:cs typeface="Arial"/>
              <a:sym typeface="Arial"/>
            </a:endParaRPr>
          </a:p>
          <a:p>
            <a:pPr indent="0" lvl="0" marL="457200" rtl="0" algn="l">
              <a:spcBef>
                <a:spcPts val="1000"/>
              </a:spcBef>
              <a:spcAft>
                <a:spcPts val="0"/>
              </a:spcAft>
              <a:buNone/>
            </a:pPr>
            <a:r>
              <a:t/>
            </a:r>
            <a:endParaRPr>
              <a:solidFill>
                <a:srgbClr val="000000"/>
              </a:solidFill>
              <a:latin typeface="Arial"/>
              <a:ea typeface="Arial"/>
              <a:cs typeface="Arial"/>
              <a:sym typeface="Arial"/>
            </a:endParaRPr>
          </a:p>
          <a:p>
            <a:pPr indent="-342900" lvl="0" marL="457200" rtl="0" algn="l">
              <a:spcBef>
                <a:spcPts val="1000"/>
              </a:spcBef>
              <a:spcAft>
                <a:spcPts val="0"/>
              </a:spcAft>
              <a:buClr>
                <a:srgbClr val="000000"/>
              </a:buClr>
              <a:buSzPts val="1800"/>
              <a:buFont typeface="Arial"/>
              <a:buChar char="●"/>
            </a:pPr>
            <a:r>
              <a:rPr lang="en">
                <a:solidFill>
                  <a:srgbClr val="000000"/>
                </a:solidFill>
                <a:latin typeface="Arial"/>
                <a:ea typeface="Arial"/>
                <a:cs typeface="Arial"/>
                <a:sym typeface="Arial"/>
              </a:rPr>
              <a:t>Utilize and perform a comparative analysis of two architectures of ResNet models that would learn to identify the nuances between the two classes of images and ultimately be able to tell the illusion versus the real.</a:t>
            </a:r>
            <a:endParaRPr>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ctrTitle"/>
          </p:nvPr>
        </p:nvSpPr>
        <p:spPr>
          <a:xfrm>
            <a:off x="276658" y="73932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Dataset Generation: </a:t>
            </a:r>
            <a:endParaRPr/>
          </a:p>
          <a:p>
            <a:pPr indent="0" lvl="0" marL="0" rtl="0" algn="l">
              <a:spcBef>
                <a:spcPts val="0"/>
              </a:spcBef>
              <a:spcAft>
                <a:spcPts val="0"/>
              </a:spcAft>
              <a:buNone/>
            </a:pPr>
            <a:r>
              <a:rPr lang="en" sz="3400">
                <a:solidFill>
                  <a:srgbClr val="D9D9D9"/>
                </a:solidFill>
              </a:rPr>
              <a:t>GANGogh &amp; </a:t>
            </a:r>
            <a:r>
              <a:rPr lang="en" sz="3400">
                <a:solidFill>
                  <a:srgbClr val="D9D9D9"/>
                </a:solidFill>
              </a:rPr>
              <a:t>Stable Diffusion</a:t>
            </a:r>
            <a:endParaRPr sz="3400">
              <a:solidFill>
                <a:srgbClr val="D9D9D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GANGogh &amp; Test Data</a:t>
            </a:r>
            <a:endParaRPr/>
          </a:p>
        </p:txBody>
      </p:sp>
      <p:sp>
        <p:nvSpPr>
          <p:cNvPr id="99" name="Google Shape;99;p19"/>
          <p:cNvSpPr txBox="1"/>
          <p:nvPr>
            <p:ph idx="1" type="body"/>
          </p:nvPr>
        </p:nvSpPr>
        <p:spPr>
          <a:xfrm>
            <a:off x="3797625" y="1152475"/>
            <a:ext cx="5034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a:t>
            </a:r>
            <a:r>
              <a:rPr lang="en">
                <a:solidFill>
                  <a:schemeClr val="dk1"/>
                </a:solidFill>
              </a:rPr>
              <a:t> selection of a 34.7 Gb compressed file of hand made classical images of a variety of categories originally sourced from Wikiart.org was used for the Non-AI section of our dataset</a:t>
            </a:r>
            <a:endParaRPr>
              <a:solidFill>
                <a:schemeClr val="dk1"/>
              </a:solidFill>
            </a:endParaRPr>
          </a:p>
          <a:p>
            <a:pPr indent="-342900" lvl="0" marL="457200" rtl="0" algn="l">
              <a:spcBef>
                <a:spcPts val="1000"/>
              </a:spcBef>
              <a:spcAft>
                <a:spcPts val="1000"/>
              </a:spcAft>
              <a:buClr>
                <a:schemeClr val="dk1"/>
              </a:buClr>
              <a:buSzPts val="1800"/>
              <a:buChar char="●"/>
            </a:pPr>
            <a:r>
              <a:rPr lang="en">
                <a:solidFill>
                  <a:schemeClr val="dk1"/>
                </a:solidFill>
              </a:rPr>
              <a:t>GANGogh is a well-known classical image generation GAN model, furthering the test data’s applicability to our project scope</a:t>
            </a:r>
            <a:endParaRPr>
              <a:solidFill>
                <a:schemeClr val="dk1"/>
              </a:solidFill>
            </a:endParaRPr>
          </a:p>
        </p:txBody>
      </p:sp>
      <p:pic>
        <p:nvPicPr>
          <p:cNvPr id="100" name="Google Shape;100;p19"/>
          <p:cNvPicPr preferRelativeResize="0"/>
          <p:nvPr/>
        </p:nvPicPr>
        <p:blipFill>
          <a:blip r:embed="rId3">
            <a:alphaModFix/>
          </a:blip>
          <a:stretch>
            <a:fillRect/>
          </a:stretch>
        </p:blipFill>
        <p:spPr>
          <a:xfrm>
            <a:off x="304800" y="1137400"/>
            <a:ext cx="3492825" cy="34465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234550" y="325750"/>
            <a:ext cx="8520600" cy="70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Stable Diffusion </a:t>
            </a:r>
            <a:r>
              <a:rPr lang="en" sz="2133"/>
              <a:t>by StabilityAI - sourced from Hugging Face</a:t>
            </a:r>
            <a:endParaRPr sz="2133"/>
          </a:p>
        </p:txBody>
      </p:sp>
      <p:sp>
        <p:nvSpPr>
          <p:cNvPr id="106" name="Google Shape;106;p20"/>
          <p:cNvSpPr txBox="1"/>
          <p:nvPr>
            <p:ph idx="1" type="body"/>
          </p:nvPr>
        </p:nvSpPr>
        <p:spPr>
          <a:xfrm>
            <a:off x="311700" y="1152475"/>
            <a:ext cx="4660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Stable Diffusion, an open source AI image generation software, was used to create the </a:t>
            </a:r>
            <a:r>
              <a:rPr b="1" lang="en">
                <a:solidFill>
                  <a:srgbClr val="000000"/>
                </a:solidFill>
                <a:latin typeface="Arial"/>
                <a:ea typeface="Arial"/>
                <a:cs typeface="Arial"/>
                <a:sym typeface="Arial"/>
              </a:rPr>
              <a:t>945</a:t>
            </a:r>
            <a:r>
              <a:rPr lang="en">
                <a:solidFill>
                  <a:srgbClr val="000000"/>
                </a:solidFill>
                <a:latin typeface="Arial"/>
                <a:ea typeface="Arial"/>
                <a:cs typeface="Arial"/>
                <a:sym typeface="Arial"/>
              </a:rPr>
              <a:t> images created for this project</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Used text-to-image functionality with preselected prompts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Stats</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Euler A</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Sample Steps: 55</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Height and Width: 512x512 px</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Prompt: landscape, people, epic scene, &lt;location:farmhouse, manor, etc.&gt;</a:t>
            </a:r>
            <a:endParaRPr>
              <a:solidFill>
                <a:srgbClr val="000000"/>
              </a:solidFill>
              <a:latin typeface="Arial"/>
              <a:ea typeface="Arial"/>
              <a:cs typeface="Arial"/>
              <a:sym typeface="Arial"/>
            </a:endParaRPr>
          </a:p>
        </p:txBody>
      </p:sp>
      <p:pic>
        <p:nvPicPr>
          <p:cNvPr id="107" name="Google Shape;107;p20"/>
          <p:cNvPicPr preferRelativeResize="0"/>
          <p:nvPr/>
        </p:nvPicPr>
        <p:blipFill>
          <a:blip r:embed="rId3">
            <a:alphaModFix/>
          </a:blip>
          <a:stretch>
            <a:fillRect/>
          </a:stretch>
        </p:blipFill>
        <p:spPr>
          <a:xfrm>
            <a:off x="5186450" y="1034860"/>
            <a:ext cx="3263202" cy="1857264"/>
          </a:xfrm>
          <a:prstGeom prst="rect">
            <a:avLst/>
          </a:prstGeom>
          <a:noFill/>
          <a:ln>
            <a:noFill/>
          </a:ln>
        </p:spPr>
      </p:pic>
      <p:pic>
        <p:nvPicPr>
          <p:cNvPr id="108" name="Google Shape;108;p20"/>
          <p:cNvPicPr preferRelativeResize="0"/>
          <p:nvPr/>
        </p:nvPicPr>
        <p:blipFill>
          <a:blip r:embed="rId4">
            <a:alphaModFix/>
          </a:blip>
          <a:stretch>
            <a:fillRect/>
          </a:stretch>
        </p:blipFill>
        <p:spPr>
          <a:xfrm>
            <a:off x="5186450" y="2892125"/>
            <a:ext cx="3263201" cy="1730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RoboFlow </a:t>
            </a:r>
            <a:endParaRPr/>
          </a:p>
        </p:txBody>
      </p:sp>
      <p:sp>
        <p:nvSpPr>
          <p:cNvPr id="114" name="Google Shape;114;p21"/>
          <p:cNvSpPr txBox="1"/>
          <p:nvPr>
            <p:ph idx="1" type="body"/>
          </p:nvPr>
        </p:nvSpPr>
        <p:spPr>
          <a:xfrm>
            <a:off x="311700" y="1983950"/>
            <a:ext cx="4494900" cy="2825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lang="en" sz="2000">
                <a:solidFill>
                  <a:schemeClr val="dk1"/>
                </a:solidFill>
              </a:rPr>
              <a:t>Steps:</a:t>
            </a:r>
            <a:endParaRPr sz="20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Upload</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Annotate </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Preprocessing</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Each image was resized to 512x512px</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Auto-Orient</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Export </a:t>
            </a:r>
            <a:endParaRPr sz="1600">
              <a:solidFill>
                <a:schemeClr val="dk1"/>
              </a:solidFill>
            </a:endParaRPr>
          </a:p>
        </p:txBody>
      </p:sp>
      <p:pic>
        <p:nvPicPr>
          <p:cNvPr id="115" name="Google Shape;115;p21"/>
          <p:cNvPicPr preferRelativeResize="0"/>
          <p:nvPr/>
        </p:nvPicPr>
        <p:blipFill>
          <a:blip r:embed="rId3">
            <a:alphaModFix/>
          </a:blip>
          <a:stretch>
            <a:fillRect/>
          </a:stretch>
        </p:blipFill>
        <p:spPr>
          <a:xfrm>
            <a:off x="5828650" y="1296075"/>
            <a:ext cx="2825525" cy="2825550"/>
          </a:xfrm>
          <a:prstGeom prst="rect">
            <a:avLst/>
          </a:prstGeom>
          <a:noFill/>
          <a:ln>
            <a:noFill/>
          </a:ln>
        </p:spPr>
      </p:pic>
      <p:sp>
        <p:nvSpPr>
          <p:cNvPr id="116" name="Google Shape;116;p21"/>
          <p:cNvSpPr txBox="1"/>
          <p:nvPr/>
        </p:nvSpPr>
        <p:spPr>
          <a:xfrm>
            <a:off x="357200" y="1102175"/>
            <a:ext cx="52251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RoboFlow is image operations dataset builder and </a:t>
            </a:r>
            <a:r>
              <a:rPr lang="en" sz="2000">
                <a:latin typeface="Proxima Nova"/>
                <a:ea typeface="Proxima Nova"/>
                <a:cs typeface="Proxima Nova"/>
                <a:sym typeface="Proxima Nova"/>
              </a:rPr>
              <a:t>processor. </a:t>
            </a:r>
            <a:endParaRPr sz="20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